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96" r:id="rId4"/>
    <p:sldId id="279" r:id="rId5"/>
    <p:sldId id="280" r:id="rId6"/>
    <p:sldId id="281" r:id="rId7"/>
    <p:sldId id="297" r:id="rId8"/>
    <p:sldId id="282" r:id="rId9"/>
    <p:sldId id="283" r:id="rId10"/>
    <p:sldId id="284" r:id="rId11"/>
    <p:sldId id="285" r:id="rId12"/>
    <p:sldId id="286" r:id="rId13"/>
    <p:sldId id="298" r:id="rId14"/>
    <p:sldId id="287" r:id="rId15"/>
    <p:sldId id="288" r:id="rId16"/>
    <p:sldId id="289" r:id="rId17"/>
    <p:sldId id="299" r:id="rId18"/>
    <p:sldId id="290" r:id="rId19"/>
    <p:sldId id="291" r:id="rId20"/>
    <p:sldId id="292" r:id="rId21"/>
    <p:sldId id="293" r:id="rId22"/>
    <p:sldId id="294" r:id="rId23"/>
    <p:sldId id="295" r:id="rId24"/>
  </p:sldIdLst>
  <p:sldSz cx="10080625" cy="5670550"/>
  <p:notesSz cx="7010400" cy="9236075"/>
  <p:defaultTextStyle>
    <a:defPPr>
      <a:defRPr lang="de-DE"/>
    </a:defPPr>
    <a:lvl1pPr marL="0" algn="l" defTabSz="5038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3892" algn="l" defTabSz="5038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07787" algn="l" defTabSz="5038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11679" algn="l" defTabSz="5038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15573" algn="l" defTabSz="5038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19466" algn="l" defTabSz="5038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23358" algn="l" defTabSz="5038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27252" algn="l" defTabSz="5038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31144" algn="l" defTabSz="5038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70">
          <p15:clr>
            <a:srgbClr val="A4A3A4"/>
          </p15:clr>
        </p15:guide>
        <p15:guide id="2" pos="2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irin, Andreas" initials="ZA" lastIdx="3" clrIdx="0">
    <p:extLst>
      <p:ext uri="{19B8F6BF-5375-455C-9EA6-DF929625EA0E}">
        <p15:presenceInfo xmlns:p15="http://schemas.microsoft.com/office/powerpoint/2012/main" userId="S-1-5-21-2889952212-2314302669-3297519306-133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BD2"/>
    <a:srgbClr val="0096FF"/>
    <a:srgbClr val="00A0FF"/>
    <a:srgbClr val="008BFF"/>
    <a:srgbClr val="00AAFF"/>
    <a:srgbClr val="008CFF"/>
    <a:srgbClr val="0087FF"/>
    <a:srgbClr val="00CCFF"/>
    <a:srgbClr val="0066FF"/>
    <a:srgbClr val="1E7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2077" autoAdjust="0"/>
  </p:normalViewPr>
  <p:slideViewPr>
    <p:cSldViewPr snapToGrid="0" snapToObjects="1">
      <p:cViewPr>
        <p:scale>
          <a:sx n="125" d="100"/>
          <a:sy n="125" d="100"/>
        </p:scale>
        <p:origin x="132" y="348"/>
      </p:cViewPr>
      <p:guideLst>
        <p:guide orient="horz" pos="3370"/>
        <p:guide pos="2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72"/>
    </p:cViewPr>
  </p:sorterViewPr>
  <p:notesViewPr>
    <p:cSldViewPr snapToGrid="0" snapToObjects="1">
      <p:cViewPr varScale="1">
        <p:scale>
          <a:sx n="97" d="100"/>
          <a:sy n="97" d="100"/>
        </p:scale>
        <p:origin x="-3492" y="-102"/>
      </p:cViewPr>
      <p:guideLst>
        <p:guide orient="horz" pos="2909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7841" cy="461804"/>
          </a:xfrm>
          <a:prstGeom prst="rect">
            <a:avLst/>
          </a:prstGeom>
        </p:spPr>
        <p:txBody>
          <a:bodyPr vert="horz" lIns="94261" tIns="47131" rIns="94261" bIns="47131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70937" y="1"/>
            <a:ext cx="3037841" cy="461804"/>
          </a:xfrm>
          <a:prstGeom prst="rect">
            <a:avLst/>
          </a:prstGeom>
        </p:spPr>
        <p:txBody>
          <a:bodyPr vert="horz" lIns="94261" tIns="47131" rIns="94261" bIns="47131" rtlCol="0"/>
          <a:lstStyle>
            <a:lvl1pPr algn="r">
              <a:defRPr sz="1300"/>
            </a:lvl1pPr>
          </a:lstStyle>
          <a:p>
            <a:fld id="{9A810A25-C867-E544-A308-FF7D807962CE}" type="datetimeFigureOut">
              <a:rPr lang="de-DE" smtClean="0"/>
              <a:t>15.06.2020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8772670"/>
            <a:ext cx="3037841" cy="461804"/>
          </a:xfrm>
          <a:prstGeom prst="rect">
            <a:avLst/>
          </a:prstGeom>
        </p:spPr>
        <p:txBody>
          <a:bodyPr vert="horz" lIns="94261" tIns="47131" rIns="94261" bIns="47131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70937" y="8772670"/>
            <a:ext cx="3037841" cy="461804"/>
          </a:xfrm>
          <a:prstGeom prst="rect">
            <a:avLst/>
          </a:prstGeom>
        </p:spPr>
        <p:txBody>
          <a:bodyPr vert="horz" lIns="94261" tIns="47131" rIns="94261" bIns="47131" rtlCol="0" anchor="b"/>
          <a:lstStyle>
            <a:lvl1pPr algn="r">
              <a:defRPr sz="1300"/>
            </a:lvl1pPr>
          </a:lstStyle>
          <a:p>
            <a:fld id="{18789D02-6E58-6B4F-8FAE-B1FD6160ED1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63148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7841" cy="461804"/>
          </a:xfrm>
          <a:prstGeom prst="rect">
            <a:avLst/>
          </a:prstGeom>
        </p:spPr>
        <p:txBody>
          <a:bodyPr vert="horz" lIns="94261" tIns="47131" rIns="94261" bIns="47131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70937" y="1"/>
            <a:ext cx="3037841" cy="461804"/>
          </a:xfrm>
          <a:prstGeom prst="rect">
            <a:avLst/>
          </a:prstGeom>
        </p:spPr>
        <p:txBody>
          <a:bodyPr vert="horz" lIns="94261" tIns="47131" rIns="94261" bIns="47131" rtlCol="0"/>
          <a:lstStyle>
            <a:lvl1pPr algn="r">
              <a:defRPr sz="1300"/>
            </a:lvl1pPr>
          </a:lstStyle>
          <a:p>
            <a:fld id="{F52B96B5-168B-3A42-B0EA-EC29EF8F3777}" type="datetimeFigureOut">
              <a:rPr lang="de-DE" smtClean="0"/>
              <a:t>15.06.2020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2150"/>
            <a:ext cx="6159500" cy="3465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61" tIns="47131" rIns="94261" bIns="47131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4261" tIns="47131" rIns="94261" bIns="47131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8772670"/>
            <a:ext cx="3037841" cy="461804"/>
          </a:xfrm>
          <a:prstGeom prst="rect">
            <a:avLst/>
          </a:prstGeom>
        </p:spPr>
        <p:txBody>
          <a:bodyPr vert="horz" lIns="94261" tIns="47131" rIns="94261" bIns="47131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70937" y="8772670"/>
            <a:ext cx="3037841" cy="461804"/>
          </a:xfrm>
          <a:prstGeom prst="rect">
            <a:avLst/>
          </a:prstGeom>
        </p:spPr>
        <p:txBody>
          <a:bodyPr vert="horz" lIns="94261" tIns="47131" rIns="94261" bIns="47131" rtlCol="0" anchor="b"/>
          <a:lstStyle>
            <a:lvl1pPr algn="r">
              <a:defRPr sz="1300"/>
            </a:lvl1pPr>
          </a:lstStyle>
          <a:p>
            <a:fld id="{AB3DD8E4-FB6B-354B-86FD-116E42DF458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095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0389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3892" algn="l" defTabSz="50389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07787" algn="l" defTabSz="50389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11679" algn="l" defTabSz="50389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15573" algn="l" defTabSz="50389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19466" algn="l" defTabSz="50389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23358" algn="l" defTabSz="50389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27252" algn="l" defTabSz="50389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31144" algn="l" defTabSz="50389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12464" y="4267200"/>
            <a:ext cx="8568531" cy="10605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9355" y="906843"/>
            <a:ext cx="9831269" cy="311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953771" y="3830265"/>
            <a:ext cx="1126854" cy="378763"/>
          </a:xfrm>
          <a:solidFill>
            <a:schemeClr val="accent2"/>
          </a:solidFill>
        </p:spPr>
        <p:txBody>
          <a:bodyPr wrap="none" anchor="ctr">
            <a:sp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142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9999" y="1080000"/>
            <a:ext cx="9540000" cy="4320000"/>
          </a:xfrm>
        </p:spPr>
        <p:txBody>
          <a:bodyPr/>
          <a:lstStyle/>
          <a:p>
            <a:pPr lvl="0"/>
            <a:r>
              <a:rPr lang="en-US" noProof="0" dirty="0" err="1" smtClean="0"/>
              <a:t>Textmasterformat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109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0000" y="1080000"/>
            <a:ext cx="4680000" cy="4320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 smtClean="0"/>
              <a:t>Textmasterformat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84000" y="1080000"/>
            <a:ext cx="4680000" cy="4320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 smtClean="0"/>
              <a:t>Textmasterformat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9030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9999" y="1080000"/>
            <a:ext cx="4680000" cy="528988"/>
          </a:xfrm>
          <a:ln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lang="de-DE" sz="2000" b="0" kern="1200" dirty="0" smtClean="0">
                <a:solidFill>
                  <a:srgbClr val="008BD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err="1" smtClean="0"/>
              <a:t>Textmasterformat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60000" y="1656000"/>
            <a:ext cx="4680000" cy="374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err="1" smtClean="0"/>
              <a:t>Textmasterformat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184000" y="1080000"/>
            <a:ext cx="4680000" cy="528988"/>
          </a:xfrm>
        </p:spPr>
        <p:txBody>
          <a:bodyPr anchor="ctr">
            <a:normAutofit/>
          </a:bodyPr>
          <a:lstStyle>
            <a:lvl1pPr marL="0" indent="0">
              <a:buNone/>
              <a:defRPr lang="en-US" sz="2000" b="0" kern="1200" noProof="0" dirty="0" smtClean="0">
                <a:solidFill>
                  <a:srgbClr val="008BD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err="1" smtClean="0"/>
              <a:t>Textmasterformat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184000" y="1656000"/>
            <a:ext cx="4680000" cy="374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err="1" smtClean="0"/>
              <a:t>Textmasterformat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5549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7913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iß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209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065" y="900000"/>
            <a:ext cx="9827559" cy="4770550"/>
          </a:xfrm>
          <a:prstGeom prst="rect">
            <a:avLst/>
          </a:prstGeom>
        </p:spPr>
      </p:pic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830649" y="3760823"/>
            <a:ext cx="3249976" cy="485384"/>
          </a:xfrm>
          <a:solidFill>
            <a:schemeClr val="tx1"/>
          </a:solidFill>
        </p:spPr>
        <p:txBody>
          <a:bodyPr wrap="none" lIns="119059" tIns="103185" rIns="436550" bIns="103185" anchor="ctr" anchorCtr="0">
            <a:spAutoFit/>
          </a:bodyPr>
          <a:lstStyle>
            <a:lvl1pPr marL="0" indent="0" algn="r">
              <a:lnSpc>
                <a:spcPct val="100000"/>
              </a:lnSpc>
              <a:buNone/>
              <a:defRPr sz="1800" spc="132">
                <a:solidFill>
                  <a:schemeClr val="bg1"/>
                </a:solidFill>
              </a:defRPr>
            </a:lvl1pPr>
            <a:lvl2pPr marL="504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2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6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20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4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81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2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 smtClean="0"/>
              <a:t>Kapiteltitel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r>
              <a:rPr lang="en-US" noProof="0" dirty="0" smtClean="0"/>
              <a:t>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833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5" descr="keyvisual-imag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710" y="909545"/>
            <a:ext cx="9828915" cy="3075533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276878" y="3735298"/>
            <a:ext cx="1803747" cy="485384"/>
          </a:xfrm>
          <a:solidFill>
            <a:schemeClr val="tx1"/>
          </a:solidFill>
        </p:spPr>
        <p:txBody>
          <a:bodyPr wrap="none" lIns="119059" tIns="103185" rIns="436550" bIns="103185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spc="132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504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2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6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20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4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81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2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endParaRPr lang="de-DE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60522" y="4137303"/>
            <a:ext cx="7411877" cy="1173623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lang="de-DE" sz="1400" b="1" i="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04017" indent="0">
              <a:buFontTx/>
              <a:buNone/>
              <a:defRPr/>
            </a:lvl2pPr>
            <a:lvl3pPr marL="1008035" indent="0">
              <a:buFontTx/>
              <a:buNone/>
              <a:defRPr/>
            </a:lvl3pPr>
            <a:lvl4pPr marL="1512052" indent="0">
              <a:buFontTx/>
              <a:buNone/>
              <a:defRPr/>
            </a:lvl4pPr>
            <a:lvl5pPr marL="2016069" indent="0">
              <a:buFontTx/>
              <a:buNone/>
              <a:defRPr/>
            </a:lvl5pPr>
          </a:lstStyle>
          <a:p>
            <a:r>
              <a:rPr lang="de-DE" dirty="0" smtClean="0"/>
              <a:t>Name</a:t>
            </a:r>
          </a:p>
          <a:p>
            <a:r>
              <a:rPr lang="it-IT" dirty="0" smtClean="0"/>
              <a:t>Position</a:t>
            </a:r>
          </a:p>
          <a:p>
            <a:r>
              <a:rPr lang="it-IT" dirty="0" smtClean="0"/>
              <a:t>Phone : +49 ….</a:t>
            </a:r>
          </a:p>
          <a:p>
            <a:r>
              <a:rPr lang="de-DE" dirty="0" err="1" smtClean="0"/>
              <a:t>eMail</a:t>
            </a:r>
            <a:r>
              <a:rPr lang="de-DE" dirty="0" smtClean="0"/>
              <a:t> :  </a:t>
            </a:r>
            <a:endParaRPr lang="de-DE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952509" y="5066158"/>
            <a:ext cx="2128114" cy="355600"/>
          </a:xfrm>
        </p:spPr>
        <p:txBody>
          <a:bodyPr rIns="396000">
            <a:normAutofit/>
          </a:bodyPr>
          <a:lstStyle>
            <a:lvl1pPr marL="0" indent="0" algn="r">
              <a:buFontTx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 smtClean="0"/>
              <a:t>www.rutronik.com</a:t>
            </a:r>
          </a:p>
        </p:txBody>
      </p:sp>
    </p:spTree>
    <p:extLst>
      <p:ext uri="{BB962C8B-B14F-4D97-AF65-F5344CB8AC3E}">
        <p14:creationId xmlns:p14="http://schemas.microsoft.com/office/powerpoint/2010/main" val="2841987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7628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246490" y="0"/>
            <a:ext cx="9834135" cy="899662"/>
          </a:xfrm>
          <a:prstGeom prst="rect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9999" y="72001"/>
            <a:ext cx="6885927" cy="781942"/>
          </a:xfrm>
          <a:prstGeom prst="rect">
            <a:avLst/>
          </a:prstGeom>
        </p:spPr>
        <p:txBody>
          <a:bodyPr vert="horz" lIns="100778" tIns="50390" rIns="100778" bIns="50390" rtlCol="0" anchor="ctr">
            <a:normAutofit/>
          </a:bodyPr>
          <a:lstStyle/>
          <a:p>
            <a:r>
              <a:rPr lang="en-US" noProof="0" dirty="0" err="1" smtClean="0"/>
              <a:t>Mastertitelformat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9999" y="1080000"/>
            <a:ext cx="9540000" cy="4320000"/>
          </a:xfrm>
          <a:prstGeom prst="rect">
            <a:avLst/>
          </a:prstGeom>
        </p:spPr>
        <p:txBody>
          <a:bodyPr vert="horz" lIns="100778" tIns="50390" rIns="100778" bIns="50390" rtlCol="0">
            <a:normAutofit/>
          </a:bodyPr>
          <a:lstStyle/>
          <a:p>
            <a:pPr lvl="0"/>
            <a:r>
              <a:rPr lang="en-US" noProof="0" dirty="0" err="1" smtClean="0"/>
              <a:t>Mastertextformat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10" name="Rechteck 9"/>
          <p:cNvSpPr/>
          <p:nvPr userDrawn="1"/>
        </p:nvSpPr>
        <p:spPr>
          <a:xfrm>
            <a:off x="323479" y="5422238"/>
            <a:ext cx="9757146" cy="248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tabLst>
                <a:tab pos="361862" algn="l"/>
                <a:tab pos="9589311" algn="r"/>
              </a:tabLst>
            </a:pPr>
            <a:r>
              <a:rPr lang="de-DE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Committed</a:t>
            </a:r>
            <a:r>
              <a:rPr lang="de-DE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excellence</a:t>
            </a:r>
            <a:endParaRPr lang="de-DE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246490" y="5422238"/>
            <a:ext cx="9834135" cy="0"/>
          </a:xfrm>
          <a:prstGeom prst="line">
            <a:avLst/>
          </a:prstGeom>
          <a:ln w="3175">
            <a:solidFill>
              <a:srgbClr val="008BD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 userDrawn="1"/>
        </p:nvSpPr>
        <p:spPr>
          <a:xfrm>
            <a:off x="8250438" y="5422239"/>
            <a:ext cx="14734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tabLst>
                <a:tab pos="361862" algn="l"/>
                <a:tab pos="9589311" algn="r"/>
              </a:tabLst>
            </a:pPr>
            <a:fld id="{80560B83-A993-4C85-96F4-C97AD102E920}" type="datetime4">
              <a:rPr lang="en-US" sz="1000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tabLst>
                  <a:tab pos="361862" algn="l"/>
                  <a:tab pos="9589311" algn="r"/>
                </a:tabLst>
              </a:pPr>
              <a:t>June 15, 2020</a:t>
            </a:fld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| p. </a:t>
            </a:r>
            <a:fld id="{26D41A55-747A-364A-A179-2DEA75B4B558}" type="slidenum">
              <a:rPr lang="de-DE" sz="1000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tabLst>
                  <a:tab pos="361862" algn="l"/>
                  <a:tab pos="9589311" algn="r"/>
                </a:tabLst>
              </a:pPr>
              <a:t>‹#›</a:t>
            </a:fld>
            <a:endParaRPr lang="de-DE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hteck 3"/>
          <p:cNvSpPr/>
          <p:nvPr userDrawn="1"/>
        </p:nvSpPr>
        <p:spPr>
          <a:xfrm>
            <a:off x="246490" y="853943"/>
            <a:ext cx="9834135" cy="45719"/>
          </a:xfrm>
          <a:prstGeom prst="rect">
            <a:avLst/>
          </a:prstGeom>
          <a:solidFill>
            <a:schemeClr val="accent1"/>
          </a:solidFill>
          <a:ln>
            <a:solidFill>
              <a:srgbClr val="008B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hteck 4"/>
          <p:cNvSpPr/>
          <p:nvPr userDrawn="1"/>
        </p:nvSpPr>
        <p:spPr>
          <a:xfrm>
            <a:off x="0" y="0"/>
            <a:ext cx="246490" cy="5670550"/>
          </a:xfrm>
          <a:prstGeom prst="rect">
            <a:avLst/>
          </a:prstGeom>
          <a:solidFill>
            <a:srgbClr val="008BD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251" y="208559"/>
            <a:ext cx="2414310" cy="4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0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  <p:sldLayoutId id="2147483656" r:id="rId5"/>
    <p:sldLayoutId id="2147483660" r:id="rId6"/>
    <p:sldLayoutId id="2147483672" r:id="rId7"/>
    <p:sldLayoutId id="2147483661" r:id="rId8"/>
    <p:sldLayoutId id="2147483673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503892" rtl="0" eaLnBrk="1" latinLnBrk="0" hangingPunct="1">
        <a:spcBef>
          <a:spcPct val="0"/>
        </a:spcBef>
        <a:buNone/>
        <a:defRPr sz="2400" b="0" kern="1200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503892" rtl="0" eaLnBrk="1" latinLnBrk="0" hangingPunct="1">
        <a:spcBef>
          <a:spcPct val="20000"/>
        </a:spcBef>
        <a:buClr>
          <a:srgbClr val="008BD2"/>
        </a:buClr>
        <a:buFont typeface="Wingdings" panose="05000000000000000000" pitchFamily="2" charset="2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18826" indent="-314934" algn="l" defTabSz="503892" rtl="0" eaLnBrk="1" latinLnBrk="0" hangingPunct="1">
        <a:spcBef>
          <a:spcPct val="20000"/>
        </a:spcBef>
        <a:buClr>
          <a:srgbClr val="008BD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9732" indent="-251947" algn="l" defTabSz="503892" rtl="0" eaLnBrk="1" latinLnBrk="0" hangingPunct="1">
        <a:spcBef>
          <a:spcPct val="20000"/>
        </a:spcBef>
        <a:buClr>
          <a:srgbClr val="008BD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3625" indent="-251947" algn="l" defTabSz="503892" rtl="0" eaLnBrk="1" latinLnBrk="0" hangingPunct="1">
        <a:spcBef>
          <a:spcPct val="20000"/>
        </a:spcBef>
        <a:buClr>
          <a:srgbClr val="008BD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267520" indent="-251947" algn="l" defTabSz="503892" rtl="0" eaLnBrk="1" latinLnBrk="0" hangingPunct="1">
        <a:spcBef>
          <a:spcPct val="20000"/>
        </a:spcBef>
        <a:buClr>
          <a:srgbClr val="008BD2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1412" indent="-251947" algn="l" defTabSz="50389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5305" indent="-251947" algn="l" defTabSz="50389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9198" indent="-251947" algn="l" defTabSz="50389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3091" indent="-251947" algn="l" defTabSz="50389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0389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892" algn="l" defTabSz="50389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787" algn="l" defTabSz="50389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679" algn="l" defTabSz="50389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573" algn="l" defTabSz="50389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9466" algn="l" defTabSz="50389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3358" algn="l" defTabSz="50389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7252" algn="l" defTabSz="50389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1144" algn="l" defTabSz="50389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om/en/development-tools/stm32-software-development-tools.html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rutronikdev.rut.local/development-stories/rutdevkit-stm32l5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iar.com/iar-embedded-workbench/#!?architecture=Ar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st.com/en/development-tools/stm32cubemonucpd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Getting Started </a:t>
            </a:r>
            <a:r>
              <a:rPr lang="de-DE" dirty="0" smtClean="0"/>
              <a:t>with STM32L5 development platform - RUTDevKit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05630" y="3846519"/>
            <a:ext cx="3666012" cy="378763"/>
          </a:xfrm>
        </p:spPr>
        <p:txBody>
          <a:bodyPr/>
          <a:lstStyle/>
          <a:p>
            <a:r>
              <a:rPr lang="en-GB" dirty="0" smtClean="0"/>
              <a:t>Getting Started with </a:t>
            </a:r>
            <a:r>
              <a:rPr lang="en-GB" dirty="0" err="1" smtClean="0"/>
              <a:t>RUTDevKit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29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the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9" y="1080000"/>
            <a:ext cx="9540000" cy="825000"/>
          </a:xfrm>
        </p:spPr>
        <p:txBody>
          <a:bodyPr/>
          <a:lstStyle/>
          <a:p>
            <a:r>
              <a:rPr lang="en-GB" dirty="0" smtClean="0"/>
              <a:t>After </a:t>
            </a:r>
            <a:r>
              <a:rPr lang="en-GB" dirty="0" err="1" smtClean="0"/>
              <a:t>RUTDevKit</a:t>
            </a:r>
            <a:r>
              <a:rPr lang="en-GB" dirty="0" smtClean="0"/>
              <a:t> hard-reset the test procedure begins.</a:t>
            </a:r>
          </a:p>
          <a:p>
            <a:r>
              <a:rPr lang="en-GB" dirty="0" smtClean="0"/>
              <a:t>The Debug information is shown: 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59999" y="1905000"/>
            <a:ext cx="4564426" cy="2686050"/>
          </a:xfrm>
          <a:prstGeom prst="rect">
            <a:avLst/>
          </a:prstGeom>
        </p:spPr>
        <p:txBody>
          <a:bodyPr vert="horz" lIns="100778" tIns="50390" rIns="100778" bIns="50390" rtlCol="0">
            <a:normAutofit fontScale="40000" lnSpcReduction="20000"/>
          </a:bodyPr>
          <a:lstStyle>
            <a:lvl1pPr marL="0" indent="0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826" indent="-314934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732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625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520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412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305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198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091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19	DEBUG	1005	2	PSRAM Test Started</a:t>
            </a:r>
          </a:p>
          <a:p>
            <a:r>
              <a:rPr lang="en-GB" dirty="0"/>
              <a:t>20	DEBUG	4171	2	PSRAM Test PASS</a:t>
            </a:r>
          </a:p>
          <a:p>
            <a:r>
              <a:rPr lang="en-GB" dirty="0"/>
              <a:t>21	DEBUG	5171	2	SD Card Test Started</a:t>
            </a:r>
          </a:p>
          <a:p>
            <a:r>
              <a:rPr lang="en-GB" dirty="0"/>
              <a:t>22	DEBUG	5577	2	SD Card Test PASS</a:t>
            </a:r>
          </a:p>
          <a:p>
            <a:r>
              <a:rPr lang="en-GB" dirty="0"/>
              <a:t>23	DEBUG	5577	2	CAN FD Test Started</a:t>
            </a:r>
          </a:p>
          <a:p>
            <a:r>
              <a:rPr lang="en-GB" dirty="0"/>
              <a:t>24	DEBUG	6676	2	CAN FD Data </a:t>
            </a:r>
            <a:r>
              <a:rPr lang="en-GB" dirty="0" err="1"/>
              <a:t>Transreceived</a:t>
            </a:r>
            <a:r>
              <a:rPr lang="en-GB" dirty="0"/>
              <a:t>: HELLO WORLD</a:t>
            </a:r>
          </a:p>
          <a:p>
            <a:r>
              <a:rPr lang="en-GB" dirty="0"/>
              <a:t>25	DEBUG	6676	2	ADC Test Started</a:t>
            </a:r>
          </a:p>
          <a:p>
            <a:r>
              <a:rPr lang="en-GB" dirty="0"/>
              <a:t>26	DEBUG	6787	2	ADC INPUT 1 = 28 mV</a:t>
            </a:r>
          </a:p>
          <a:p>
            <a:r>
              <a:rPr lang="en-GB" dirty="0"/>
              <a:t>27	DEBUG	6897	2	ADC INPUT 2 = 27 mV</a:t>
            </a:r>
          </a:p>
          <a:p>
            <a:r>
              <a:rPr lang="en-GB" dirty="0"/>
              <a:t>28	DEBUG	7007	2	ADC INPUT 3 = 25 mV</a:t>
            </a:r>
          </a:p>
          <a:p>
            <a:r>
              <a:rPr lang="en-GB" dirty="0"/>
              <a:t>29	DEBUG	7117	2	ADC INPUT 5 = 31 mV</a:t>
            </a:r>
          </a:p>
          <a:p>
            <a:r>
              <a:rPr lang="en-GB" dirty="0"/>
              <a:t>30	DEBUG	7227	2	ADC INPUT 7 = 0 mV</a:t>
            </a:r>
          </a:p>
          <a:p>
            <a:r>
              <a:rPr lang="en-GB" dirty="0"/>
              <a:t>31	DEBUG	7227	2	LED Test Started</a:t>
            </a:r>
          </a:p>
          <a:p>
            <a:r>
              <a:rPr lang="en-GB" dirty="0"/>
              <a:t>32	DEBUG	7227	2	US1 LED Blinking...</a:t>
            </a:r>
          </a:p>
          <a:p>
            <a:r>
              <a:rPr lang="en-GB" dirty="0"/>
              <a:t>33	DEBUG	12226	2	US2 LED Blinking...</a:t>
            </a:r>
          </a:p>
          <a:p>
            <a:r>
              <a:rPr lang="en-GB" dirty="0"/>
              <a:t>34	DEBUG	17226	2	Buttons Test Started</a:t>
            </a:r>
          </a:p>
          <a:p>
            <a:r>
              <a:rPr lang="en-GB" dirty="0"/>
              <a:t>35	DEBUG	17226	2	Press USER1 Button</a:t>
            </a:r>
          </a:p>
          <a:p>
            <a:r>
              <a:rPr lang="en-GB" dirty="0"/>
              <a:t>36	DEBUG	22324	2	USER1 Button Pressed!</a:t>
            </a:r>
          </a:p>
          <a:p>
            <a:r>
              <a:rPr lang="en-GB" dirty="0"/>
              <a:t>37	DEBUG	22324	2	Press USER2 Button</a:t>
            </a:r>
          </a:p>
          <a:p>
            <a:r>
              <a:rPr lang="en-GB" dirty="0"/>
              <a:t>38	DEBUG	23046	2	USER2 Button Pressed!</a:t>
            </a:r>
          </a:p>
          <a:p>
            <a:r>
              <a:rPr lang="en-GB" dirty="0"/>
              <a:t>39	DEBUG	23046	2	ALL TESTS PASSED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69636" y="3823200"/>
            <a:ext cx="3376289" cy="301125"/>
          </a:xfrm>
          <a:prstGeom prst="rect">
            <a:avLst/>
          </a:prstGeom>
        </p:spPr>
        <p:txBody>
          <a:bodyPr vert="horz" lIns="100778" tIns="50390" rIns="100778" bIns="50390" rtlCol="0">
            <a:normAutofit fontScale="40000" lnSpcReduction="20000"/>
          </a:bodyPr>
          <a:lstStyle>
            <a:lvl1pPr marL="0" indent="0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826" indent="-314934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732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625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520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412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305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198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091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 </a:t>
            </a:r>
            <a:r>
              <a:rPr lang="en-GB" dirty="0" smtClean="0">
                <a:solidFill>
                  <a:schemeClr val="accent5">
                    <a:lumMod val="50000"/>
                  </a:schemeClr>
                </a:solidFill>
              </a:rPr>
              <a:t>Buttons needs to be pressed manually to proceed further.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953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the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9" y="1080000"/>
            <a:ext cx="9540000" cy="825000"/>
          </a:xfrm>
        </p:spPr>
        <p:txBody>
          <a:bodyPr/>
          <a:lstStyle/>
          <a:p>
            <a:r>
              <a:rPr lang="en-GB" dirty="0" smtClean="0"/>
              <a:t>If USB Type-C Power Supply is connected, the firmware will look for PDO with highest voltage possible and will apply for it.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59998" y="1905000"/>
            <a:ext cx="9540001" cy="3114675"/>
            <a:chOff x="359998" y="1905000"/>
            <a:chExt cx="9540001" cy="3114675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359999" y="1905000"/>
              <a:ext cx="9540000" cy="2171700"/>
            </a:xfrm>
            <a:prstGeom prst="rect">
              <a:avLst/>
            </a:prstGeom>
          </p:spPr>
          <p:txBody>
            <a:bodyPr vert="horz" lIns="100778" tIns="50390" rIns="100778" bIns="50390" rtlCol="0">
              <a:normAutofit fontScale="25000" lnSpcReduction="20000"/>
            </a:bodyPr>
            <a:lstStyle>
              <a:lvl1pPr marL="0" indent="0" algn="l" defTabSz="503892" rtl="0" eaLnBrk="1" latinLnBrk="0" hangingPunct="1">
                <a:spcBef>
                  <a:spcPct val="20000"/>
                </a:spcBef>
                <a:buClr>
                  <a:srgbClr val="008BD2"/>
                </a:buClr>
                <a:buFont typeface="Wingdings" panose="05000000000000000000" pitchFamily="2" charset="2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18826" indent="-314934" algn="l" defTabSz="503892" rtl="0" eaLnBrk="1" latinLnBrk="0" hangingPunct="1">
                <a:spcBef>
                  <a:spcPct val="20000"/>
                </a:spcBef>
                <a:buClr>
                  <a:srgbClr val="008BD2"/>
                </a:buClr>
                <a:buFont typeface="Wingdings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732" indent="-251947" algn="l" defTabSz="503892" rtl="0" eaLnBrk="1" latinLnBrk="0" hangingPunct="1">
                <a:spcBef>
                  <a:spcPct val="20000"/>
                </a:spcBef>
                <a:buClr>
                  <a:srgbClr val="008BD2"/>
                </a:buClr>
                <a:buFont typeface="Wingdings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625" indent="-251947" algn="l" defTabSz="503892" rtl="0" eaLnBrk="1" latinLnBrk="0" hangingPunct="1">
                <a:spcBef>
                  <a:spcPct val="20000"/>
                </a:spcBef>
                <a:buClr>
                  <a:srgbClr val="008BD2"/>
                </a:buClr>
                <a:buFont typeface="Wingdings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520" indent="-251947" algn="l" defTabSz="503892" rtl="0" eaLnBrk="1" latinLnBrk="0" hangingPunct="1">
                <a:spcBef>
                  <a:spcPct val="20000"/>
                </a:spcBef>
                <a:buClr>
                  <a:srgbClr val="008BD2"/>
                </a:buClr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412" indent="-251947" algn="l" defTabSz="503892" rtl="0" eaLnBrk="1" latinLnBrk="0" hangingPunct="1">
                <a:spcBef>
                  <a:spcPct val="20000"/>
                </a:spcBef>
                <a:buFont typeface="Arial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305" indent="-251947" algn="l" defTabSz="503892" rtl="0" eaLnBrk="1" latinLnBrk="0" hangingPunct="1">
                <a:spcBef>
                  <a:spcPct val="20000"/>
                </a:spcBef>
                <a:buFont typeface="Arial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198" indent="-251947" algn="l" defTabSz="503892" rtl="0" eaLnBrk="1" latinLnBrk="0" hangingPunct="1">
                <a:spcBef>
                  <a:spcPct val="20000"/>
                </a:spcBef>
                <a:buFont typeface="Arial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091" indent="-251947" algn="l" defTabSz="503892" rtl="0" eaLnBrk="1" latinLnBrk="0" hangingPunct="1">
                <a:spcBef>
                  <a:spcPct val="20000"/>
                </a:spcBef>
                <a:buFont typeface="Arial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40</a:t>
              </a:r>
              <a:r>
                <a:rPr lang="en-US" dirty="0"/>
                <a:t>	DEBUG	727551	1	HELP: Update </a:t>
              </a:r>
              <a:r>
                <a:rPr lang="en-US" dirty="0" err="1"/>
                <a:t>BSP_USBPD_PWR_VBUSInit</a:t>
              </a:r>
              <a:endParaRPr lang="en-US" dirty="0"/>
            </a:p>
            <a:p>
              <a:r>
                <a:rPr lang="en-US" dirty="0"/>
                <a:t>41	CAD	727551	1	USBPD_CAD_STATE_ATTACHED_WAIT</a:t>
              </a:r>
            </a:p>
            <a:p>
              <a:r>
                <a:rPr lang="en-US" dirty="0"/>
                <a:t>42	CAD	727673	1	USBPD_CAD_STATE_ATTACHED0</a:t>
              </a:r>
            </a:p>
            <a:p>
              <a:r>
                <a:rPr lang="en-US" dirty="0"/>
                <a:t>43	EVENT	727673	1	EVENT_ATTACHED</a:t>
              </a:r>
            </a:p>
            <a:p>
              <a:r>
                <a:rPr lang="en-US" dirty="0"/>
                <a:t>44	PE	727673	1	PE_SNK_STARTUP</a:t>
              </a:r>
            </a:p>
            <a:p>
              <a:r>
                <a:rPr lang="en-US" dirty="0"/>
                <a:t>45	PE	727673	1	PE_SNK_WAIT_FOR_CAPABILITIES</a:t>
              </a:r>
            </a:p>
            <a:p>
              <a:r>
                <a:rPr lang="en-US" dirty="0" smtClean="0"/>
                <a:t>46	IN</a:t>
              </a:r>
              <a:r>
                <a:rPr lang="en-US" dirty="0"/>
                <a:t>	727690	1	SRC_CAPABILITIES    </a:t>
              </a:r>
              <a:r>
                <a:rPr lang="en-US" dirty="0" smtClean="0"/>
                <a:t>DATA:F4910108F4D10200F4C10300F4B10400F4A10500F4410600  </a:t>
              </a:r>
              <a:r>
                <a:rPr lang="en-US" dirty="0"/>
                <a:t>/ 5V - 5A  / 9V - 5A  / 12V - 5A  / 15V - 5A  / 18V - 5A  / 20V - 5A	SOP	 PD2	    H:0x6161    </a:t>
              </a:r>
            </a:p>
            <a:p>
              <a:r>
                <a:rPr lang="en-US" dirty="0"/>
                <a:t>47	OUT	727690	1	GOODCRC	SOP		    H:0x0041    </a:t>
              </a:r>
            </a:p>
            <a:p>
              <a:r>
                <a:rPr lang="en-US" dirty="0"/>
                <a:t>48	NOTIF	727691	1	PD_SPECIFICATION_CHANGE</a:t>
              </a:r>
            </a:p>
            <a:p>
              <a:r>
                <a:rPr lang="en-US" dirty="0"/>
                <a:t>49	PE	727691	1	PE_SNK_EVALUATE_CAPABILITY</a:t>
              </a:r>
            </a:p>
            <a:p>
              <a:r>
                <a:rPr lang="en-US" dirty="0"/>
                <a:t>50	PE	727692	1	PE_SNK_SEND_REQUEST</a:t>
              </a:r>
            </a:p>
            <a:p>
              <a:r>
                <a:rPr lang="en-US" dirty="0"/>
                <a:t>51	OUT	727692	1	REQUEST DATA: F4D10765 / ObjectPosition:6 / GiveBack:0 / CapabilityMismatch:1 / USBCommunicationCapable:0 / NoUSBSuspend:1 / UnchunkedExtendedMessagesSupported:0	SOP	 PD2	    H:0x1042    </a:t>
              </a:r>
            </a:p>
            <a:p>
              <a:r>
                <a:rPr lang="en-US" dirty="0"/>
                <a:t>52	IN	727693	1	GOODCRC	SOP		    H:0x0161    </a:t>
              </a:r>
            </a:p>
            <a:p>
              <a:r>
                <a:rPr lang="en-US" dirty="0"/>
                <a:t>53	PE	727693	1	PE_SNK_SELECT_CAPABILITY</a:t>
              </a:r>
            </a:p>
            <a:p>
              <a:r>
                <a:rPr lang="en-US" dirty="0"/>
                <a:t>54	IN	727694	1	ACCEPT	SOP	 PD2	    H:0x0363    </a:t>
              </a:r>
            </a:p>
            <a:p>
              <a:r>
                <a:rPr lang="en-US" dirty="0"/>
                <a:t>55	OUT	727694	1	GOODCRC	SOP		    H:0x0241    </a:t>
              </a:r>
            </a:p>
            <a:p>
              <a:r>
                <a:rPr lang="en-US" dirty="0"/>
                <a:t>56	NOTIF	727705	1	POWER_STATE_CHANGE</a:t>
              </a:r>
            </a:p>
            <a:p>
              <a:r>
                <a:rPr lang="en-US" dirty="0"/>
                <a:t>57	NOTIF	727705	1	REQUEST_ACCEPTED</a:t>
              </a:r>
            </a:p>
            <a:p>
              <a:r>
                <a:rPr lang="en-US" dirty="0"/>
                <a:t>58	PE	727705	1	PE_SNK_TRANSITION_SNK</a:t>
              </a:r>
            </a:p>
            <a:p>
              <a:r>
                <a:rPr lang="en-US" dirty="0"/>
                <a:t>59	IN	727753	1	PS_RDY	SOP	 PD2	    H:0x0566    </a:t>
              </a:r>
            </a:p>
            <a:p>
              <a:r>
                <a:rPr lang="en-US" dirty="0"/>
                <a:t>60	OUT	727753	1	GOODCRC	SOP		    H:0x0441    </a:t>
              </a:r>
            </a:p>
            <a:p>
              <a:r>
                <a:rPr lang="en-US" dirty="0"/>
                <a:t>61	NOTIF	727765	1	POWER_STATE_CHANGE</a:t>
              </a:r>
            </a:p>
            <a:p>
              <a:r>
                <a:rPr lang="en-US" dirty="0"/>
                <a:t>62	NOTIF	727765	1	POWER_EXPLICIT_CONTRACT</a:t>
              </a:r>
            </a:p>
            <a:p>
              <a:r>
                <a:rPr lang="en-US" dirty="0"/>
                <a:t>63	PE	727765	1	PE_STATE_READY</a:t>
              </a:r>
            </a:p>
            <a:p>
              <a:r>
                <a:rPr lang="en-US" dirty="0"/>
                <a:t>64	NOTIF	727765	1	STATE_SNK_READY</a:t>
              </a:r>
            </a:p>
            <a:p>
              <a:r>
                <a:rPr lang="en-US" dirty="0"/>
                <a:t>65	DEBUG	727785	1	OUTPUT VOLTAGE: 20852 mV</a:t>
              </a:r>
            </a:p>
            <a:p>
              <a:r>
                <a:rPr lang="en-US" dirty="0"/>
                <a:t>66	PE	727785	1	PE_STATE_READY_WAIT</a:t>
              </a:r>
            </a:p>
          </p:txBody>
        </p:sp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2820973" y="4076700"/>
              <a:ext cx="7079026" cy="942975"/>
            </a:xfrm>
            <a:prstGeom prst="rect">
              <a:avLst/>
            </a:prstGeom>
          </p:spPr>
          <p:txBody>
            <a:bodyPr vert="horz" lIns="100778" tIns="50390" rIns="100778" bIns="50390" rtlCol="0">
              <a:normAutofit/>
            </a:bodyPr>
            <a:lstStyle>
              <a:lvl1pPr marL="0" indent="0" algn="l" defTabSz="503892" rtl="0" eaLnBrk="1" latinLnBrk="0" hangingPunct="1">
                <a:spcBef>
                  <a:spcPct val="20000"/>
                </a:spcBef>
                <a:buClr>
                  <a:srgbClr val="008BD2"/>
                </a:buClr>
                <a:buFont typeface="Wingdings" panose="05000000000000000000" pitchFamily="2" charset="2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18826" indent="-314934" algn="l" defTabSz="503892" rtl="0" eaLnBrk="1" latinLnBrk="0" hangingPunct="1">
                <a:spcBef>
                  <a:spcPct val="20000"/>
                </a:spcBef>
                <a:buClr>
                  <a:srgbClr val="008BD2"/>
                </a:buClr>
                <a:buFont typeface="Wingdings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732" indent="-251947" algn="l" defTabSz="503892" rtl="0" eaLnBrk="1" latinLnBrk="0" hangingPunct="1">
                <a:spcBef>
                  <a:spcPct val="20000"/>
                </a:spcBef>
                <a:buClr>
                  <a:srgbClr val="008BD2"/>
                </a:buClr>
                <a:buFont typeface="Wingdings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625" indent="-251947" algn="l" defTabSz="503892" rtl="0" eaLnBrk="1" latinLnBrk="0" hangingPunct="1">
                <a:spcBef>
                  <a:spcPct val="20000"/>
                </a:spcBef>
                <a:buClr>
                  <a:srgbClr val="008BD2"/>
                </a:buClr>
                <a:buFont typeface="Wingdings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520" indent="-251947" algn="l" defTabSz="503892" rtl="0" eaLnBrk="1" latinLnBrk="0" hangingPunct="1">
                <a:spcBef>
                  <a:spcPct val="20000"/>
                </a:spcBef>
                <a:buClr>
                  <a:srgbClr val="008BD2"/>
                </a:buClr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412" indent="-251947" algn="l" defTabSz="503892" rtl="0" eaLnBrk="1" latinLnBrk="0" hangingPunct="1">
                <a:spcBef>
                  <a:spcPct val="20000"/>
                </a:spcBef>
                <a:buFont typeface="Arial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305" indent="-251947" algn="l" defTabSz="503892" rtl="0" eaLnBrk="1" latinLnBrk="0" hangingPunct="1">
                <a:spcBef>
                  <a:spcPct val="20000"/>
                </a:spcBef>
                <a:buFont typeface="Arial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198" indent="-251947" algn="l" defTabSz="503892" rtl="0" eaLnBrk="1" latinLnBrk="0" hangingPunct="1">
                <a:spcBef>
                  <a:spcPct val="20000"/>
                </a:spcBef>
                <a:buFont typeface="Arial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091" indent="-251947" algn="l" defTabSz="503892" rtl="0" eaLnBrk="1" latinLnBrk="0" hangingPunct="1">
                <a:spcBef>
                  <a:spcPct val="20000"/>
                </a:spcBef>
                <a:buFont typeface="Arial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  <a:p>
              <a:r>
                <a:rPr lang="en-US" dirty="0"/>
                <a:t>65	DEBUG	727785	1	OUTPUT VOLTAGE: 20852 mV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9998" y="3838575"/>
              <a:ext cx="3316651" cy="857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20972" y="4419600"/>
              <a:ext cx="6875477" cy="4700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 rot="2440838">
              <a:off x="1935181" y="4229944"/>
              <a:ext cx="732437" cy="379312"/>
            </a:xfrm>
            <a:prstGeom prst="righ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079179" y="4053181"/>
              <a:ext cx="4740971" cy="558681"/>
            </a:xfrm>
            <a:prstGeom prst="rect">
              <a:avLst/>
            </a:prstGeom>
          </p:spPr>
          <p:txBody>
            <a:bodyPr vert="horz" lIns="100778" tIns="50390" rIns="100778" bIns="50390" rtlCol="0">
              <a:normAutofit/>
            </a:bodyPr>
            <a:lstStyle>
              <a:lvl1pPr marL="0" indent="0" algn="l" defTabSz="503892" rtl="0" eaLnBrk="1" latinLnBrk="0" hangingPunct="1">
                <a:spcBef>
                  <a:spcPct val="20000"/>
                </a:spcBef>
                <a:buClr>
                  <a:srgbClr val="008BD2"/>
                </a:buClr>
                <a:buFont typeface="Wingdings" panose="05000000000000000000" pitchFamily="2" charset="2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18826" indent="-314934" algn="l" defTabSz="503892" rtl="0" eaLnBrk="1" latinLnBrk="0" hangingPunct="1">
                <a:spcBef>
                  <a:spcPct val="20000"/>
                </a:spcBef>
                <a:buClr>
                  <a:srgbClr val="008BD2"/>
                </a:buClr>
                <a:buFont typeface="Wingdings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732" indent="-251947" algn="l" defTabSz="503892" rtl="0" eaLnBrk="1" latinLnBrk="0" hangingPunct="1">
                <a:spcBef>
                  <a:spcPct val="20000"/>
                </a:spcBef>
                <a:buClr>
                  <a:srgbClr val="008BD2"/>
                </a:buClr>
                <a:buFont typeface="Wingdings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625" indent="-251947" algn="l" defTabSz="503892" rtl="0" eaLnBrk="1" latinLnBrk="0" hangingPunct="1">
                <a:spcBef>
                  <a:spcPct val="20000"/>
                </a:spcBef>
                <a:buClr>
                  <a:srgbClr val="008BD2"/>
                </a:buClr>
                <a:buFont typeface="Wingdings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520" indent="-251947" algn="l" defTabSz="503892" rtl="0" eaLnBrk="1" latinLnBrk="0" hangingPunct="1">
                <a:spcBef>
                  <a:spcPct val="20000"/>
                </a:spcBef>
                <a:buClr>
                  <a:srgbClr val="008BD2"/>
                </a:buClr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412" indent="-251947" algn="l" defTabSz="503892" rtl="0" eaLnBrk="1" latinLnBrk="0" hangingPunct="1">
                <a:spcBef>
                  <a:spcPct val="20000"/>
                </a:spcBef>
                <a:buFont typeface="Arial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305" indent="-251947" algn="l" defTabSz="503892" rtl="0" eaLnBrk="1" latinLnBrk="0" hangingPunct="1">
                <a:spcBef>
                  <a:spcPct val="20000"/>
                </a:spcBef>
                <a:buFont typeface="Arial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198" indent="-251947" algn="l" defTabSz="503892" rtl="0" eaLnBrk="1" latinLnBrk="0" hangingPunct="1">
                <a:spcBef>
                  <a:spcPct val="20000"/>
                </a:spcBef>
                <a:buFont typeface="Arial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091" indent="-251947" algn="l" defTabSz="503892" rtl="0" eaLnBrk="1" latinLnBrk="0" hangingPunct="1">
                <a:spcBef>
                  <a:spcPct val="20000"/>
                </a:spcBef>
                <a:buFont typeface="Arial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 smtClean="0">
                  <a:solidFill>
                    <a:schemeClr val="accent5">
                      <a:lumMod val="50000"/>
                    </a:schemeClr>
                  </a:solidFill>
                </a:rPr>
                <a:t>The Sink Output is now 20V!</a:t>
              </a:r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0733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the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9" y="1079999"/>
            <a:ext cx="9540000" cy="3097145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Notes: </a:t>
            </a:r>
          </a:p>
          <a:p>
            <a:endParaRPr lang="en-GB" dirty="0" smtClean="0"/>
          </a:p>
          <a:p>
            <a:r>
              <a:rPr lang="en-GB" dirty="0" smtClean="0"/>
              <a:t>The Demo application will not stop if Micro SD Card is not present. Please use formatted as FAT32 Micro SD Card.</a:t>
            </a:r>
          </a:p>
          <a:p>
            <a:endParaRPr lang="en-GB" dirty="0"/>
          </a:p>
          <a:p>
            <a:r>
              <a:rPr lang="en-GB" dirty="0" smtClean="0"/>
              <a:t>In case the </a:t>
            </a:r>
            <a:r>
              <a:rPr lang="en-GB" dirty="0" err="1" smtClean="0"/>
              <a:t>CubeMonitor</a:t>
            </a:r>
            <a:r>
              <a:rPr lang="en-GB" dirty="0" smtClean="0"/>
              <a:t> software shows error: </a:t>
            </a:r>
            <a:r>
              <a:rPr lang="en-US" dirty="0" smtClean="0"/>
              <a:t> “EXCEPTIONS DETECTED”, restart the </a:t>
            </a:r>
            <a:r>
              <a:rPr lang="en-US" dirty="0" err="1" smtClean="0"/>
              <a:t>RUTDevKit</a:t>
            </a:r>
            <a:r>
              <a:rPr lang="en-US" dirty="0" smtClean="0"/>
              <a:t> and connect again. </a:t>
            </a:r>
            <a:r>
              <a:rPr lang="en-US" dirty="0" err="1" smtClean="0"/>
              <a:t>RUTDevKit</a:t>
            </a:r>
            <a:r>
              <a:rPr lang="en-US" dirty="0" smtClean="0"/>
              <a:t> actually continues its program even the </a:t>
            </a:r>
            <a:r>
              <a:rPr lang="en-US" dirty="0" err="1" smtClean="0"/>
              <a:t>CubeMonitor</a:t>
            </a:r>
            <a:r>
              <a:rPr lang="en-US" dirty="0" smtClean="0"/>
              <a:t> software is not launched.</a:t>
            </a:r>
          </a:p>
          <a:p>
            <a:endParaRPr lang="en-GB" dirty="0"/>
          </a:p>
          <a:p>
            <a:r>
              <a:rPr lang="en-GB" dirty="0" smtClean="0"/>
              <a:t>All transmitted characters to the RS485 and LPUART1 ports will be echoed.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04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>
          <a:xfrm>
            <a:off x="5117872" y="3760823"/>
            <a:ext cx="4962753" cy="485384"/>
          </a:xfrm>
        </p:spPr>
        <p:txBody>
          <a:bodyPr/>
          <a:lstStyle/>
          <a:p>
            <a:r>
              <a:rPr lang="en-GB" dirty="0"/>
              <a:t>Using Firmware Examples with IAR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43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Firmware Examples with IAR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9" y="1079999"/>
            <a:ext cx="9540000" cy="786901"/>
          </a:xfrm>
        </p:spPr>
        <p:txBody>
          <a:bodyPr>
            <a:normAutofit/>
          </a:bodyPr>
          <a:lstStyle/>
          <a:p>
            <a:r>
              <a:rPr lang="en-GB" dirty="0" smtClean="0"/>
              <a:t>1.) Have IAR Embedded Workbench IDE launched.</a:t>
            </a:r>
          </a:p>
          <a:p>
            <a:r>
              <a:rPr lang="en-GB" dirty="0" smtClean="0"/>
              <a:t>2.) Load IAR with project: Project </a:t>
            </a:r>
            <a:r>
              <a:rPr lang="en-GB" dirty="0" smtClean="0">
                <a:sym typeface="Wingdings" panose="05000000000000000000" pitchFamily="2" charset="2"/>
              </a:rPr>
              <a:t> Add Existing Project…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82" y="1866900"/>
            <a:ext cx="2676899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17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Firmware Examples with IAR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9" y="1079999"/>
            <a:ext cx="9540000" cy="695461"/>
          </a:xfrm>
        </p:spPr>
        <p:txBody>
          <a:bodyPr>
            <a:normAutofit lnSpcReduction="10000"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3.) Setup the target with right click on the imported project</a:t>
            </a:r>
            <a:r>
              <a:rPr lang="en-GB" dirty="0" smtClean="0"/>
              <a:t>  Options </a:t>
            </a:r>
            <a:r>
              <a:rPr lang="en-GB" dirty="0" smtClean="0">
                <a:sym typeface="Wingdings" panose="05000000000000000000" pitchFamily="2" charset="2"/>
              </a:rPr>
              <a:t> General Options. Select target as STM32L562ZE-Q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8" y="2743200"/>
            <a:ext cx="4439620" cy="7298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43" y="1775460"/>
            <a:ext cx="3410256" cy="307945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681390" y="2964576"/>
            <a:ext cx="406401" cy="209312"/>
          </a:xfrm>
          <a:prstGeom prst="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12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Firmware Examples with IAR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9" y="1079999"/>
            <a:ext cx="2718481" cy="459241"/>
          </a:xfrm>
        </p:spPr>
        <p:txBody>
          <a:bodyPr>
            <a:norm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4.) Build the project.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69" y="1539240"/>
            <a:ext cx="6449325" cy="1876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69" y="4101224"/>
            <a:ext cx="2362530" cy="112410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59999" y="3650498"/>
            <a:ext cx="3061381" cy="436381"/>
          </a:xfrm>
          <a:prstGeom prst="rect">
            <a:avLst/>
          </a:prstGeom>
        </p:spPr>
        <p:txBody>
          <a:bodyPr vert="horz" lIns="100778" tIns="50390" rIns="100778" bIns="50390" rtlCol="0">
            <a:normAutofit/>
          </a:bodyPr>
          <a:lstStyle>
            <a:lvl1pPr marL="0" indent="0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826" indent="-314934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732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625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520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412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305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198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091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ym typeface="Wingdings" panose="05000000000000000000" pitchFamily="2" charset="2"/>
              </a:rPr>
              <a:t>5.) Download &amp; Debug.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04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>
          <a:xfrm>
            <a:off x="5117872" y="3760823"/>
            <a:ext cx="4962753" cy="485384"/>
          </a:xfrm>
        </p:spPr>
        <p:txBody>
          <a:bodyPr/>
          <a:lstStyle/>
          <a:p>
            <a:r>
              <a:rPr lang="en-GB" dirty="0"/>
              <a:t>Starting New Project with </a:t>
            </a:r>
            <a:r>
              <a:rPr lang="en-GB" dirty="0" err="1"/>
              <a:t>CubeMX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29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Starting New Project with </a:t>
            </a:r>
            <a:r>
              <a:rPr lang="en-GB" dirty="0" err="1" smtClean="0"/>
              <a:t>CubeMX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9999" y="1080000"/>
            <a:ext cx="9540000" cy="75642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1.) Have </a:t>
            </a:r>
            <a:r>
              <a:rPr lang="en-GB" dirty="0" err="1" smtClean="0"/>
              <a:t>CubeMX</a:t>
            </a:r>
            <a:r>
              <a:rPr lang="en-GB" dirty="0" smtClean="0"/>
              <a:t> software launched.</a:t>
            </a:r>
          </a:p>
          <a:p>
            <a:r>
              <a:rPr lang="en-GB" dirty="0" smtClean="0"/>
              <a:t>2.) Go for new projects creation File </a:t>
            </a:r>
            <a:r>
              <a:rPr lang="en-GB" dirty="0" smtClean="0">
                <a:sym typeface="Wingdings" panose="05000000000000000000" pitchFamily="2" charset="2"/>
              </a:rPr>
              <a:t> New Project…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9" y="1836420"/>
            <a:ext cx="5715798" cy="1409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99" y="3567586"/>
            <a:ext cx="2953162" cy="1562318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359999" y="3252792"/>
            <a:ext cx="9540000" cy="441164"/>
          </a:xfrm>
          <a:prstGeom prst="rect">
            <a:avLst/>
          </a:prstGeom>
        </p:spPr>
        <p:txBody>
          <a:bodyPr vert="horz" lIns="100778" tIns="50390" rIns="100778" bIns="50390" rtlCol="0">
            <a:normAutofit/>
          </a:bodyPr>
          <a:lstStyle>
            <a:lvl1pPr marL="0" indent="0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826" indent="-314934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732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625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520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412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305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198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091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ym typeface="Wingdings" panose="05000000000000000000" pitchFamily="2" charset="2"/>
              </a:rPr>
              <a:t>3.) Enter part number STM32L562ZE into the Part Number Search.</a:t>
            </a:r>
          </a:p>
        </p:txBody>
      </p:sp>
    </p:spTree>
    <p:extLst>
      <p:ext uri="{BB962C8B-B14F-4D97-AF65-F5344CB8AC3E}">
        <p14:creationId xmlns:p14="http://schemas.microsoft.com/office/powerpoint/2010/main" val="681448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Starting New Project with </a:t>
            </a:r>
            <a:r>
              <a:rPr lang="en-GB" dirty="0" err="1" smtClean="0"/>
              <a:t>CubeMX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ym typeface="Wingdings" panose="05000000000000000000" pitchFamily="2" charset="2"/>
              </a:rPr>
              <a:t>4.) Select STM32L562ZETxQ part and press on Start Project.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59999" y="1419257"/>
            <a:ext cx="7914584" cy="3980743"/>
            <a:chOff x="359999" y="1419257"/>
            <a:chExt cx="7914584" cy="398074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999" y="1419257"/>
              <a:ext cx="7914584" cy="398074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414573" y="4292601"/>
              <a:ext cx="5726128" cy="2413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911340" y="1856741"/>
              <a:ext cx="1229361" cy="2920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0242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Registration </a:t>
            </a:r>
            <a:r>
              <a:rPr lang="de-DE" dirty="0" smtClean="0"/>
              <a:t>&amp; </a:t>
            </a:r>
            <a:r>
              <a:rPr lang="de-DE" dirty="0" smtClean="0"/>
              <a:t>Download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374193" y="2383889"/>
            <a:ext cx="9532145" cy="2909454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/>
              <a:t>1</a:t>
            </a:r>
            <a:r>
              <a:rPr lang="de-DE" dirty="0" smtClean="0"/>
              <a:t>.) The hardware, firmware examples and documentation for RUTDevkit can </a:t>
            </a:r>
            <a:r>
              <a:rPr lang="de-DE" dirty="0"/>
              <a:t>be downloaded from Rutronik </a:t>
            </a:r>
            <a:r>
              <a:rPr lang="de-DE" dirty="0" smtClean="0"/>
              <a:t>webpage </a:t>
            </a:r>
            <a:r>
              <a:rPr lang="de-DE" dirty="0" smtClean="0"/>
              <a:t>after registration is completed: </a:t>
            </a:r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://rutronikdev.rut.local/development-stories/rutdevkit-stm32l5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endParaRPr lang="de-DE" dirty="0" smtClean="0"/>
          </a:p>
          <a:p>
            <a:r>
              <a:rPr lang="en-GB" dirty="0" smtClean="0"/>
              <a:t>2.) </a:t>
            </a:r>
            <a:r>
              <a:rPr lang="lt-LT" dirty="0" smtClean="0"/>
              <a:t>Development tools CubeMX, CubeProgrammer and CubeMonitor </a:t>
            </a:r>
            <a:r>
              <a:rPr lang="lt-LT" dirty="0" smtClean="0"/>
              <a:t> are provided </a:t>
            </a:r>
            <a:r>
              <a:rPr lang="lt-LT" dirty="0"/>
              <a:t>by STMicroelectronics: </a:t>
            </a:r>
            <a:r>
              <a:rPr lang="lt-LT" dirty="0">
                <a:hlinkClick r:id="rId3"/>
              </a:rPr>
              <a:t>https://</a:t>
            </a:r>
            <a:r>
              <a:rPr lang="lt-LT" dirty="0" smtClean="0">
                <a:hlinkClick r:id="rId3"/>
              </a:rPr>
              <a:t>www.st.com/en/development-tools/stm32-software-development-tools.html</a:t>
            </a:r>
            <a:endParaRPr lang="lt-LT" dirty="0" smtClean="0"/>
          </a:p>
          <a:p>
            <a:endParaRPr lang="lt-LT" dirty="0"/>
          </a:p>
          <a:p>
            <a:r>
              <a:rPr lang="lt-LT" dirty="0" smtClean="0"/>
              <a:t>3.) All firmware examples initially were created using IAR Embedded Workbench IDE. </a:t>
            </a:r>
            <a:r>
              <a:rPr lang="en-GB" dirty="0" smtClean="0"/>
              <a:t>The </a:t>
            </a:r>
            <a:r>
              <a:rPr lang="lt-LT" dirty="0" smtClean="0"/>
              <a:t>30 </a:t>
            </a:r>
            <a:r>
              <a:rPr lang="lt-LT" dirty="0"/>
              <a:t>days free </a:t>
            </a:r>
            <a:r>
              <a:rPr lang="lt-LT" dirty="0" smtClean="0"/>
              <a:t>trial</a:t>
            </a:r>
            <a:r>
              <a:rPr lang="en-GB" dirty="0"/>
              <a:t> </a:t>
            </a:r>
            <a:r>
              <a:rPr lang="en-GB" dirty="0" smtClean="0"/>
              <a:t>version</a:t>
            </a:r>
            <a:r>
              <a:rPr lang="lt-LT" dirty="0" smtClean="0"/>
              <a:t> </a:t>
            </a:r>
            <a:r>
              <a:rPr lang="en-GB" dirty="0" smtClean="0"/>
              <a:t>is</a:t>
            </a:r>
            <a:r>
              <a:rPr lang="lt-LT" dirty="0" smtClean="0"/>
              <a:t> available to download here: </a:t>
            </a:r>
            <a:r>
              <a:rPr lang="lt-LT" dirty="0">
                <a:hlinkClick r:id="rId4"/>
              </a:rPr>
              <a:t>https://www.iar.com/iar-embedded-workbench/#!?</a:t>
            </a:r>
            <a:r>
              <a:rPr lang="lt-LT" dirty="0" smtClean="0">
                <a:hlinkClick r:id="rId4"/>
              </a:rPr>
              <a:t>architecture=Arm</a:t>
            </a:r>
            <a:endParaRPr lang="lt-LT" dirty="0" smtClean="0"/>
          </a:p>
          <a:p>
            <a:r>
              <a:rPr lang="lt-LT" dirty="0" smtClean="0"/>
              <a:t> </a:t>
            </a:r>
            <a:endParaRPr lang="en-US" dirty="0"/>
          </a:p>
          <a:p>
            <a:endParaRPr lang="de-DE" dirty="0"/>
          </a:p>
          <a:p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875" y="1179604"/>
            <a:ext cx="899391" cy="892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032" y="1179604"/>
            <a:ext cx="860477" cy="8780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633" y="882074"/>
            <a:ext cx="1954545" cy="148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7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Starting New Project with </a:t>
            </a:r>
            <a:r>
              <a:rPr lang="en-GB" dirty="0" err="1" smtClean="0"/>
              <a:t>CubeMX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9999" y="1080000"/>
            <a:ext cx="9012601" cy="421140"/>
          </a:xfrm>
        </p:spPr>
        <p:txBody>
          <a:bodyPr/>
          <a:lstStyle/>
          <a:p>
            <a:r>
              <a:rPr lang="en-GB" dirty="0" smtClean="0">
                <a:sym typeface="Wingdings" panose="05000000000000000000" pitchFamily="2" charset="2"/>
              </a:rPr>
              <a:t>5.) Configure Pinout and Clock according to yours application.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61" y="1501140"/>
            <a:ext cx="6981574" cy="38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5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Starting New Project with </a:t>
            </a:r>
            <a:r>
              <a:rPr lang="en-GB" dirty="0" err="1" smtClean="0"/>
              <a:t>CubeMX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9999" y="1080000"/>
            <a:ext cx="9540000" cy="390660"/>
          </a:xfrm>
        </p:spPr>
        <p:txBody>
          <a:bodyPr>
            <a:normAutofit lnSpcReduction="10000"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6.) Select yours preferred toolchain or IDE and generate project.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99" y="1470660"/>
            <a:ext cx="7229521" cy="392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4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Starting New Project with </a:t>
            </a:r>
            <a:r>
              <a:rPr lang="en-GB" dirty="0" err="1" smtClean="0"/>
              <a:t>CubeMX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9999" y="1080000"/>
            <a:ext cx="9180241" cy="390660"/>
          </a:xfrm>
        </p:spPr>
        <p:txBody>
          <a:bodyPr>
            <a:normAutofit lnSpcReduction="10000"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Open generated project and start development…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150" y="2292274"/>
            <a:ext cx="5544324" cy="10860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25631" y="2992121"/>
            <a:ext cx="1229361" cy="29209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40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Gintaras Drukteinis</a:t>
            </a:r>
            <a:endParaRPr lang="de-DE" dirty="0"/>
          </a:p>
          <a:p>
            <a:r>
              <a:rPr lang="de-DE" b="0" dirty="0" smtClean="0"/>
              <a:t>Technical Support</a:t>
            </a:r>
            <a:endParaRPr lang="de-DE" b="0" dirty="0"/>
          </a:p>
          <a:p>
            <a:r>
              <a:rPr lang="it-IT" b="0" dirty="0"/>
              <a:t>Phone : </a:t>
            </a:r>
            <a:r>
              <a:rPr lang="it-IT" b="0" dirty="0" smtClean="0"/>
              <a:t>+370 372 45568</a:t>
            </a:r>
            <a:endParaRPr lang="it-IT" b="0" dirty="0"/>
          </a:p>
          <a:p>
            <a:r>
              <a:rPr lang="de-DE" b="0" dirty="0"/>
              <a:t>eMail : </a:t>
            </a:r>
            <a:r>
              <a:rPr lang="de-DE" b="0" dirty="0" smtClean="0"/>
              <a:t>gdr</a:t>
            </a:r>
            <a:r>
              <a:rPr lang="de-DE" b="0" dirty="0" smtClean="0"/>
              <a:t>@rutronik.com</a:t>
            </a:r>
            <a:endParaRPr lang="de-DE" b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b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09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>
          <a:xfrm>
            <a:off x="7790399" y="3760823"/>
            <a:ext cx="2290226" cy="485384"/>
          </a:xfrm>
        </p:spPr>
        <p:txBody>
          <a:bodyPr/>
          <a:lstStyle/>
          <a:p>
            <a:r>
              <a:rPr lang="en-GB" dirty="0"/>
              <a:t>Quick Launch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69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Quick Launch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9" y="1080000"/>
            <a:ext cx="9540000" cy="395509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1.) Connect the </a:t>
            </a:r>
            <a:r>
              <a:rPr lang="en-GB" dirty="0" err="1" smtClean="0"/>
              <a:t>RUTDevKit</a:t>
            </a:r>
            <a:r>
              <a:rPr lang="en-GB" dirty="0" smtClean="0"/>
              <a:t>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99" y="2147148"/>
            <a:ext cx="1454151" cy="14541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1778963"/>
            <a:ext cx="1822336" cy="182233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134359" y="2017769"/>
            <a:ext cx="1583690" cy="1583530"/>
            <a:chOff x="791210" y="1653373"/>
            <a:chExt cx="2270760" cy="21336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210" y="1760650"/>
              <a:ext cx="2270760" cy="202633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374900" y="1653373"/>
              <a:ext cx="323850" cy="2667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2"/>
          <p:cNvSpPr txBox="1">
            <a:spLocks/>
          </p:cNvSpPr>
          <p:nvPr/>
        </p:nvSpPr>
        <p:spPr>
          <a:xfrm>
            <a:off x="3028951" y="3867150"/>
            <a:ext cx="2127249" cy="762000"/>
          </a:xfrm>
          <a:prstGeom prst="rect">
            <a:avLst/>
          </a:prstGeom>
        </p:spPr>
        <p:txBody>
          <a:bodyPr vert="horz" lIns="100778" tIns="50390" rIns="100778" bIns="50390" rtlCol="0">
            <a:normAutofit fontScale="85000" lnSpcReduction="20000"/>
          </a:bodyPr>
          <a:lstStyle>
            <a:lvl1pPr marL="0" indent="0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826" indent="-314934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732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625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520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412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305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198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091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Look for socket with marking “ST-LINK” 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480050" y="3860800"/>
            <a:ext cx="1644649" cy="768350"/>
          </a:xfrm>
          <a:prstGeom prst="rect">
            <a:avLst/>
          </a:prstGeom>
        </p:spPr>
        <p:txBody>
          <a:bodyPr vert="horz" lIns="100778" tIns="50390" rIns="100778" bIns="50390" rtlCol="0">
            <a:normAutofit fontScale="85000" lnSpcReduction="20000"/>
          </a:bodyPr>
          <a:lstStyle>
            <a:lvl1pPr marL="0" indent="0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826" indent="-314934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732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625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520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412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305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198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091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Have </a:t>
            </a:r>
            <a:r>
              <a:rPr lang="en-US" dirty="0"/>
              <a:t>Micro USB Cable - A to Micro B</a:t>
            </a:r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922019" y="2097388"/>
            <a:ext cx="1583690" cy="1503911"/>
            <a:chOff x="922019" y="2097388"/>
            <a:chExt cx="1583690" cy="150391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2019" y="2097388"/>
              <a:ext cx="1583690" cy="1503911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1990968" y="2366963"/>
              <a:ext cx="225862" cy="2357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/>
          <p:cNvSpPr txBox="1">
            <a:spLocks/>
          </p:cNvSpPr>
          <p:nvPr/>
        </p:nvSpPr>
        <p:spPr>
          <a:xfrm>
            <a:off x="765809" y="3889924"/>
            <a:ext cx="1939292" cy="739226"/>
          </a:xfrm>
          <a:prstGeom prst="rect">
            <a:avLst/>
          </a:prstGeom>
        </p:spPr>
        <p:txBody>
          <a:bodyPr vert="horz" lIns="100778" tIns="50390" rIns="100778" bIns="50390" rtlCol="0">
            <a:normAutofit fontScale="85000" lnSpcReduction="20000"/>
          </a:bodyPr>
          <a:lstStyle>
            <a:lvl1pPr marL="0" indent="0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826" indent="-314934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732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625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520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412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305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198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091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Ensure the switch SW1 is set to “STLINK”</a:t>
            </a:r>
            <a:endParaRPr lang="en-US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7518343" y="3904753"/>
            <a:ext cx="1644649" cy="768350"/>
          </a:xfrm>
          <a:prstGeom prst="rect">
            <a:avLst/>
          </a:prstGeom>
        </p:spPr>
        <p:txBody>
          <a:bodyPr vert="horz" lIns="100778" tIns="50390" rIns="100778" bIns="50390" rtlCol="0">
            <a:normAutofit/>
          </a:bodyPr>
          <a:lstStyle>
            <a:lvl1pPr marL="0" indent="0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826" indent="-314934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732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625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520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412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305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198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091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Connect with PC</a:t>
            </a:r>
            <a:endParaRPr lang="en-US" dirty="0"/>
          </a:p>
          <a:p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>
            <a:off x="2622550" y="2857500"/>
            <a:ext cx="406401" cy="209312"/>
          </a:xfrm>
          <a:prstGeom prst="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23457" y="2849343"/>
            <a:ext cx="406401" cy="209312"/>
          </a:xfrm>
          <a:prstGeom prst="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6906895" y="2857500"/>
            <a:ext cx="406401" cy="209312"/>
          </a:xfrm>
          <a:prstGeom prst="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67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Quick Launch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9" y="1080000"/>
            <a:ext cx="9540000" cy="39550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2</a:t>
            </a:r>
            <a:r>
              <a:rPr lang="en-GB" dirty="0" smtClean="0"/>
              <a:t>.) Launch the STM32 </a:t>
            </a:r>
            <a:r>
              <a:rPr lang="en-GB" dirty="0" err="1" smtClean="0"/>
              <a:t>CubeProgrammer</a:t>
            </a:r>
            <a:r>
              <a:rPr lang="en-GB" dirty="0" smtClean="0"/>
              <a:t> and access the STM32L562 MCU.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3854" y="4597400"/>
            <a:ext cx="4000046" cy="438150"/>
          </a:xfrm>
          <a:prstGeom prst="rect">
            <a:avLst/>
          </a:prstGeom>
        </p:spPr>
        <p:txBody>
          <a:bodyPr vert="horz" lIns="100778" tIns="50390" rIns="100778" bIns="50390" rtlCol="0">
            <a:normAutofit fontScale="77500" lnSpcReduction="20000"/>
          </a:bodyPr>
          <a:lstStyle>
            <a:lvl1pPr marL="0" indent="0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826" indent="-314934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732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625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520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412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305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198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091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Select “ST-LINK” and press “Connect”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15" y="2146300"/>
            <a:ext cx="2888000" cy="188787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969000" y="4397375"/>
            <a:ext cx="3270250" cy="438150"/>
          </a:xfrm>
          <a:prstGeom prst="rect">
            <a:avLst/>
          </a:prstGeom>
        </p:spPr>
        <p:txBody>
          <a:bodyPr vert="horz" lIns="100778" tIns="50390" rIns="100778" bIns="50390" rtlCol="0">
            <a:normAutofit fontScale="62500" lnSpcReduction="20000"/>
          </a:bodyPr>
          <a:lstStyle>
            <a:lvl1pPr marL="0" indent="0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826" indent="-314934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732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625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520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412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305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198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091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If MCU is functional, it appears as at is shown in “Device information”</a:t>
            </a:r>
            <a:endParaRPr lang="en-US" dirty="0"/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33854" y="1570308"/>
            <a:ext cx="4266746" cy="2741342"/>
            <a:chOff x="533854" y="1570308"/>
            <a:chExt cx="4266746" cy="274134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54" y="1570308"/>
              <a:ext cx="4221244" cy="274134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802962" y="3725863"/>
              <a:ext cx="997638" cy="58578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02962" y="1910595"/>
              <a:ext cx="997638" cy="2357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ight Arrow 11"/>
          <p:cNvSpPr/>
          <p:nvPr/>
        </p:nvSpPr>
        <p:spPr>
          <a:xfrm>
            <a:off x="5229006" y="2953593"/>
            <a:ext cx="406401" cy="209312"/>
          </a:xfrm>
          <a:prstGeom prst="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06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Quick Launch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9" y="1080000"/>
            <a:ext cx="9540000" cy="395509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3.) Program compiled project examples.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4702689" y="2731751"/>
            <a:ext cx="406401" cy="209312"/>
          </a:xfrm>
          <a:prstGeom prst="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33854" y="1564366"/>
            <a:ext cx="3917496" cy="2544083"/>
            <a:chOff x="533854" y="1767566"/>
            <a:chExt cx="3917496" cy="254408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854" y="1767566"/>
              <a:ext cx="3917496" cy="254408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035050" y="2096698"/>
              <a:ext cx="406400" cy="2357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2"/>
          <p:cNvSpPr txBox="1">
            <a:spLocks/>
          </p:cNvSpPr>
          <p:nvPr/>
        </p:nvSpPr>
        <p:spPr>
          <a:xfrm>
            <a:off x="451304" y="4218506"/>
            <a:ext cx="4000046" cy="438150"/>
          </a:xfrm>
          <a:prstGeom prst="rect">
            <a:avLst/>
          </a:prstGeom>
        </p:spPr>
        <p:txBody>
          <a:bodyPr vert="horz" lIns="100778" tIns="50390" rIns="100778" bIns="50390" rtlCol="0">
            <a:normAutofit fontScale="85000" lnSpcReduction="10000"/>
          </a:bodyPr>
          <a:lstStyle>
            <a:lvl1pPr marL="0" indent="0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826" indent="-314934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732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625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520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412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305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198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091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Select binary image with “Open File”</a:t>
            </a:r>
            <a:endParaRPr lang="en-US" dirty="0"/>
          </a:p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270500" y="4218506"/>
            <a:ext cx="4045238" cy="518594"/>
          </a:xfrm>
          <a:prstGeom prst="rect">
            <a:avLst/>
          </a:prstGeom>
        </p:spPr>
        <p:txBody>
          <a:bodyPr vert="horz" lIns="100778" tIns="50390" rIns="100778" bIns="50390" rtlCol="0">
            <a:normAutofit fontScale="55000" lnSpcReduction="20000"/>
          </a:bodyPr>
          <a:lstStyle>
            <a:lvl1pPr marL="0" indent="0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826" indent="-314934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732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625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520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412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305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198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091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Press “Download” to program the MCU. Then press “Disconnect” and reset the board to start executing the image downloaded.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360430" y="1567720"/>
            <a:ext cx="3955308" cy="2540729"/>
            <a:chOff x="5360430" y="1567720"/>
            <a:chExt cx="3955308" cy="2540729"/>
          </a:xfrm>
        </p:grpSpPr>
        <p:grpSp>
          <p:nvGrpSpPr>
            <p:cNvPr id="10" name="Group 9"/>
            <p:cNvGrpSpPr/>
            <p:nvPr/>
          </p:nvGrpSpPr>
          <p:grpSpPr>
            <a:xfrm>
              <a:off x="5360430" y="1567720"/>
              <a:ext cx="3910570" cy="2540729"/>
              <a:chOff x="5360430" y="1770920"/>
              <a:chExt cx="3910570" cy="2540729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0430" y="1770920"/>
                <a:ext cx="3910570" cy="2540729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7893050" y="2249099"/>
                <a:ext cx="520700" cy="18295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8795038" y="1919874"/>
              <a:ext cx="520700" cy="1829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451304" y="4823862"/>
            <a:ext cx="7092496" cy="438150"/>
          </a:xfrm>
          <a:prstGeom prst="rect">
            <a:avLst/>
          </a:prstGeom>
        </p:spPr>
        <p:txBody>
          <a:bodyPr vert="horz" lIns="100778" tIns="50390" rIns="100778" bIns="50390" rtlCol="0">
            <a:normAutofit fontScale="92500"/>
          </a:bodyPr>
          <a:lstStyle>
            <a:lvl1pPr marL="0" indent="0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826" indent="-314934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732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625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520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412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305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198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091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*Default demo firmware is already preprogramed in factory.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79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>
          <a:xfrm>
            <a:off x="7196903" y="3760823"/>
            <a:ext cx="2883722" cy="485384"/>
          </a:xfrm>
        </p:spPr>
        <p:txBody>
          <a:bodyPr/>
          <a:lstStyle/>
          <a:p>
            <a:r>
              <a:rPr lang="en-GB" dirty="0"/>
              <a:t>Running the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37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Running the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9" y="1080000"/>
            <a:ext cx="6701201" cy="3320550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All new </a:t>
            </a:r>
            <a:r>
              <a:rPr lang="en-GB" dirty="0" err="1" smtClean="0"/>
              <a:t>RUTDevKits</a:t>
            </a:r>
            <a:r>
              <a:rPr lang="en-GB" dirty="0" smtClean="0"/>
              <a:t> comes with preprogramed firmware.</a:t>
            </a:r>
          </a:p>
          <a:p>
            <a:endParaRPr lang="en-GB" dirty="0"/>
          </a:p>
          <a:p>
            <a:r>
              <a:rPr lang="en-GB" dirty="0" smtClean="0"/>
              <a:t>Demo firmware is used to test:</a:t>
            </a:r>
          </a:p>
          <a:p>
            <a:r>
              <a:rPr lang="en-GB" i="1" dirty="0" smtClean="0"/>
              <a:t> AP Memory PSRAM.</a:t>
            </a:r>
          </a:p>
          <a:p>
            <a:r>
              <a:rPr lang="en-GB" i="1" dirty="0" smtClean="0"/>
              <a:t> Micro SD card.</a:t>
            </a:r>
          </a:p>
          <a:p>
            <a:r>
              <a:rPr lang="en-GB" i="1" dirty="0" smtClean="0"/>
              <a:t> USB-C Power Delivery Sink.</a:t>
            </a:r>
          </a:p>
          <a:p>
            <a:r>
              <a:rPr lang="en-GB" i="1" dirty="0" smtClean="0"/>
              <a:t> CAN FD.</a:t>
            </a:r>
          </a:p>
          <a:p>
            <a:r>
              <a:rPr lang="en-GB" i="1" dirty="0" smtClean="0"/>
              <a:t> Arduino ADC ports.</a:t>
            </a:r>
          </a:p>
          <a:p>
            <a:r>
              <a:rPr lang="en-GB" i="1" dirty="0" smtClean="0"/>
              <a:t> LEDs.</a:t>
            </a:r>
          </a:p>
          <a:p>
            <a:r>
              <a:rPr lang="en-GB" i="1" dirty="0"/>
              <a:t> </a:t>
            </a:r>
            <a:r>
              <a:rPr lang="en-GB" i="1" dirty="0" smtClean="0"/>
              <a:t>Buttons.</a:t>
            </a:r>
          </a:p>
          <a:p>
            <a:endParaRPr lang="en-GB" dirty="0"/>
          </a:p>
          <a:p>
            <a:r>
              <a:rPr lang="en-GB" dirty="0" err="1" smtClean="0"/>
              <a:t>CubeMonitor</a:t>
            </a:r>
            <a:r>
              <a:rPr lang="en-GB" dirty="0" smtClean="0"/>
              <a:t> UCPD software is used to monitor trace messages sent from </a:t>
            </a:r>
            <a:r>
              <a:rPr lang="en-GB" dirty="0" err="1" smtClean="0"/>
              <a:t>RUTDevKit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 smtClean="0"/>
              <a:t>Download: </a:t>
            </a:r>
            <a:r>
              <a:rPr lang="en-GB" dirty="0" smtClean="0">
                <a:hlinkClick r:id="rId2"/>
              </a:rPr>
              <a:t>STM32CubeMonUCPD</a:t>
            </a:r>
            <a:r>
              <a:rPr lang="en-GB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550" y="994721"/>
            <a:ext cx="3080326" cy="10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17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the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080000"/>
            <a:ext cx="4754926" cy="939300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1.) Install </a:t>
            </a:r>
            <a:r>
              <a:rPr lang="en-GB" dirty="0" err="1" smtClean="0"/>
              <a:t>CubeMonitor</a:t>
            </a:r>
            <a:r>
              <a:rPr lang="en-GB" dirty="0" smtClean="0"/>
              <a:t> UCPD software.</a:t>
            </a:r>
          </a:p>
          <a:p>
            <a:r>
              <a:rPr lang="en-GB" dirty="0" smtClean="0"/>
              <a:t>2.) Connect </a:t>
            </a:r>
            <a:r>
              <a:rPr lang="en-GB" dirty="0" err="1" smtClean="0"/>
              <a:t>RUTDevKit</a:t>
            </a:r>
            <a:r>
              <a:rPr lang="en-GB" dirty="0" smtClean="0"/>
              <a:t> to the PC.</a:t>
            </a:r>
          </a:p>
          <a:p>
            <a:r>
              <a:rPr lang="en-GB" dirty="0" smtClean="0"/>
              <a:t>3.) Launch the </a:t>
            </a:r>
            <a:r>
              <a:rPr lang="en-GB" dirty="0" err="1"/>
              <a:t>CubeMonitor</a:t>
            </a:r>
            <a:r>
              <a:rPr lang="en-GB" dirty="0"/>
              <a:t> </a:t>
            </a:r>
            <a:r>
              <a:rPr lang="en-GB" dirty="0" smtClean="0"/>
              <a:t>UCPD.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4" y="2019299"/>
            <a:ext cx="3842475" cy="27130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167" y="1996334"/>
            <a:ext cx="3885764" cy="274085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81024" y="4746711"/>
            <a:ext cx="3253150" cy="486428"/>
          </a:xfrm>
          <a:prstGeom prst="rect">
            <a:avLst/>
          </a:prstGeom>
        </p:spPr>
        <p:txBody>
          <a:bodyPr vert="horz" lIns="100778" tIns="50390" rIns="100778" bIns="50390" rtlCol="0">
            <a:normAutofit/>
          </a:bodyPr>
          <a:lstStyle>
            <a:lvl1pPr marL="0" indent="0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826" indent="-314934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732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625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520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412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305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198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091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4</a:t>
            </a:r>
            <a:r>
              <a:rPr lang="en-GB" dirty="0" smtClean="0"/>
              <a:t>.) Select “TRACES” tab.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63392" y="4732307"/>
            <a:ext cx="3411900" cy="676929"/>
          </a:xfrm>
          <a:prstGeom prst="rect">
            <a:avLst/>
          </a:prstGeom>
        </p:spPr>
        <p:txBody>
          <a:bodyPr vert="horz" lIns="100778" tIns="50390" rIns="100778" bIns="50390" rtlCol="0">
            <a:normAutofit fontScale="92500" lnSpcReduction="10000"/>
          </a:bodyPr>
          <a:lstStyle>
            <a:lvl1pPr marL="0" indent="0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826" indent="-314934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732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625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520" indent="-251947" algn="l" defTabSz="503892" rtl="0" eaLnBrk="1" latinLnBrk="0" hangingPunct="1">
              <a:spcBef>
                <a:spcPct val="20000"/>
              </a:spcBef>
              <a:buClr>
                <a:srgbClr val="008BD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412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305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198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091" indent="-251947" algn="l" defTabSz="50389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5</a:t>
            </a:r>
            <a:r>
              <a:rPr lang="en-GB" dirty="0" smtClean="0"/>
              <a:t>.) Select COM Port &amp; reset the </a:t>
            </a:r>
            <a:r>
              <a:rPr lang="en-GB" dirty="0" err="1" smtClean="0"/>
              <a:t>RUTDevKit</a:t>
            </a:r>
            <a:r>
              <a:rPr lang="en-GB" dirty="0"/>
              <a:t> </a:t>
            </a:r>
            <a:r>
              <a:rPr lang="en-GB" dirty="0" smtClean="0"/>
              <a:t>board.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87046" y="4385952"/>
            <a:ext cx="406400" cy="2357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72091" y="2331648"/>
            <a:ext cx="781839" cy="2357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45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Rutronik">
      <a:dk1>
        <a:srgbClr val="000000"/>
      </a:dk1>
      <a:lt1>
        <a:srgbClr val="FFFFFF"/>
      </a:lt1>
      <a:dk2>
        <a:srgbClr val="666666"/>
      </a:dk2>
      <a:lt2>
        <a:srgbClr val="E6E6E6"/>
      </a:lt2>
      <a:accent1>
        <a:srgbClr val="008BD2"/>
      </a:accent1>
      <a:accent2>
        <a:srgbClr val="000000"/>
      </a:accent2>
      <a:accent3>
        <a:srgbClr val="666666"/>
      </a:accent3>
      <a:accent4>
        <a:srgbClr val="FF6600"/>
      </a:accent4>
      <a:accent5>
        <a:srgbClr val="66FF00"/>
      </a:accent5>
      <a:accent6>
        <a:srgbClr val="E6E600"/>
      </a:accent6>
      <a:hlink>
        <a:srgbClr val="008BD2"/>
      </a:hlink>
      <a:folHlink>
        <a:srgbClr val="A6DAE6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D. Theisen">
      <a:dk1>
        <a:sysClr val="windowText" lastClr="000000"/>
      </a:dk1>
      <a:lt1>
        <a:sysClr val="window" lastClr="FFFFFF"/>
      </a:lt1>
      <a:dk2>
        <a:srgbClr val="1F76C7"/>
      </a:dk2>
      <a:lt2>
        <a:srgbClr val="EEECE1"/>
      </a:lt2>
      <a:accent1>
        <a:srgbClr val="1F76C7"/>
      </a:accent1>
      <a:accent2>
        <a:srgbClr val="484A4B"/>
      </a:accent2>
      <a:accent3>
        <a:srgbClr val="0F3A63"/>
      </a:accent3>
      <a:accent4>
        <a:srgbClr val="69A912"/>
      </a:accent4>
      <a:accent5>
        <a:srgbClr val="E46907"/>
      </a:accent5>
      <a:accent6>
        <a:srgbClr val="0070C0"/>
      </a:accent6>
      <a:hlink>
        <a:srgbClr val="0070C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1459</TotalTime>
  <Words>1275</Words>
  <Application>Microsoft Office PowerPoint</Application>
  <PresentationFormat>Custom</PresentationFormat>
  <Paragraphs>139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Wingdings</vt:lpstr>
      <vt:lpstr>Office-Design</vt:lpstr>
      <vt:lpstr>Getting Started with STM32L5 development platform - RUTDevKit</vt:lpstr>
      <vt:lpstr>Registration &amp; Download</vt:lpstr>
      <vt:lpstr>PowerPoint Presentation</vt:lpstr>
      <vt:lpstr>Quick Launch</vt:lpstr>
      <vt:lpstr>Quick Launch</vt:lpstr>
      <vt:lpstr>Quick Launch</vt:lpstr>
      <vt:lpstr>PowerPoint Presentation</vt:lpstr>
      <vt:lpstr>Running the Demo</vt:lpstr>
      <vt:lpstr>Running the Demo</vt:lpstr>
      <vt:lpstr>Running the Demo</vt:lpstr>
      <vt:lpstr>Running the Demo</vt:lpstr>
      <vt:lpstr>Running the Demo</vt:lpstr>
      <vt:lpstr>PowerPoint Presentation</vt:lpstr>
      <vt:lpstr>Using Firmware Examples with IAR</vt:lpstr>
      <vt:lpstr>Using Firmware Examples with IAR</vt:lpstr>
      <vt:lpstr>Using Firmware Examples with IAR</vt:lpstr>
      <vt:lpstr>PowerPoint Presentation</vt:lpstr>
      <vt:lpstr>Starting New Project with CubeMX</vt:lpstr>
      <vt:lpstr>Starting New Project with CubeMX</vt:lpstr>
      <vt:lpstr>Starting New Project with CubeMX</vt:lpstr>
      <vt:lpstr>Starting New Project with CubeMX</vt:lpstr>
      <vt:lpstr>Starting New Project with CubeMX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Dietmar.Theisen@rutronik.com</dc:creator>
  <cp:lastModifiedBy>Drukteinis, Gintaras</cp:lastModifiedBy>
  <cp:revision>1277</cp:revision>
  <cp:lastPrinted>2016-05-12T13:51:04Z</cp:lastPrinted>
  <dcterms:created xsi:type="dcterms:W3CDTF">2014-12-19T13:36:24Z</dcterms:created>
  <dcterms:modified xsi:type="dcterms:W3CDTF">2020-06-16T05:45:39Z</dcterms:modified>
</cp:coreProperties>
</file>